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5.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8"/>
  </p:notesMasterIdLst>
  <p:sldIdLst>
    <p:sldId id="256" r:id="rId2"/>
    <p:sldId id="257" r:id="rId3"/>
    <p:sldId id="258" r:id="rId4"/>
    <p:sldId id="263" r:id="rId5"/>
    <p:sldId id="264" r:id="rId6"/>
    <p:sldId id="259" r:id="rId7"/>
    <p:sldId id="269" r:id="rId8"/>
    <p:sldId id="270" r:id="rId9"/>
    <p:sldId id="271" r:id="rId10"/>
    <p:sldId id="260" r:id="rId11"/>
    <p:sldId id="261" r:id="rId12"/>
    <p:sldId id="262" r:id="rId13"/>
    <p:sldId id="265" r:id="rId14"/>
    <p:sldId id="266" r:id="rId15"/>
    <p:sldId id="267" r:id="rId16"/>
    <p:sldId id="268"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51" autoAdjust="0"/>
  </p:normalViewPr>
  <p:slideViewPr>
    <p:cSldViewPr snapToGrid="0">
      <p:cViewPr varScale="1">
        <p:scale>
          <a:sx n="106" d="100"/>
          <a:sy n="106" d="100"/>
        </p:scale>
        <p:origin x="126"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8A2413-0A26-442C-97B8-2A3990882838}" type="datetimeFigureOut">
              <a:rPr lang="en-US" smtClean="0"/>
              <a:t>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34755A-23C0-42B9-9FF7-10D724D237F7}" type="slidenum">
              <a:rPr lang="en-US" smtClean="0"/>
              <a:t>‹#›</a:t>
            </a:fld>
            <a:endParaRPr lang="en-US"/>
          </a:p>
        </p:txBody>
      </p:sp>
    </p:spTree>
    <p:extLst>
      <p:ext uri="{BB962C8B-B14F-4D97-AF65-F5344CB8AC3E}">
        <p14:creationId xmlns:p14="http://schemas.microsoft.com/office/powerpoint/2010/main" val="375601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E34755A-23C0-42B9-9FF7-10D724D237F7}" type="slidenum">
              <a:rPr lang="en-US" smtClean="0"/>
              <a:t>15</a:t>
            </a:fld>
            <a:endParaRPr lang="en-US"/>
          </a:p>
        </p:txBody>
      </p:sp>
    </p:spTree>
    <p:extLst>
      <p:ext uri="{BB962C8B-B14F-4D97-AF65-F5344CB8AC3E}">
        <p14:creationId xmlns:p14="http://schemas.microsoft.com/office/powerpoint/2010/main" val="2666766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smtClean="0"/>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2/5/2018</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2/5/2018</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smtClean="0"/>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2/5/2018</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2/5/2018</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2/5/2018</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Subcontracts/Payroll/DBE</a:t>
            </a:r>
            <a:endParaRPr lang="en-US" dirty="0"/>
          </a:p>
        </p:txBody>
      </p:sp>
      <p:sp>
        <p:nvSpPr>
          <p:cNvPr id="3" name="Subtitle 2"/>
          <p:cNvSpPr>
            <a:spLocks noGrp="1"/>
          </p:cNvSpPr>
          <p:nvPr>
            <p:ph type="subTitle" idx="1"/>
          </p:nvPr>
        </p:nvSpPr>
        <p:spPr/>
        <p:txBody>
          <a:bodyPr/>
          <a:lstStyle/>
          <a:p>
            <a:r>
              <a:rPr lang="en-US" dirty="0" smtClean="0"/>
              <a:t>Jimmy Johnson</a:t>
            </a:r>
            <a:endParaRPr lang="en-US" dirty="0"/>
          </a:p>
        </p:txBody>
      </p:sp>
    </p:spTree>
    <p:extLst>
      <p:ext uri="{BB962C8B-B14F-4D97-AF65-F5344CB8AC3E}">
        <p14:creationId xmlns:p14="http://schemas.microsoft.com/office/powerpoint/2010/main" val="29321751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CUF </a:t>
            </a:r>
            <a:r>
              <a:rPr lang="en-US" dirty="0" err="1" smtClean="0"/>
              <a:t>FOrm</a:t>
            </a:r>
            <a:endParaRPr lang="en-US" dirty="0"/>
          </a:p>
        </p:txBody>
      </p:sp>
      <p:pic>
        <p:nvPicPr>
          <p:cNvPr id="4" name="Content Placeholder 3"/>
          <p:cNvPicPr>
            <a:picLocks noGrp="1" noChangeAspect="1"/>
          </p:cNvPicPr>
          <p:nvPr>
            <p:ph idx="1"/>
          </p:nvPr>
        </p:nvPicPr>
        <p:blipFill>
          <a:blip r:embed="rId2"/>
          <a:stretch>
            <a:fillRect/>
          </a:stretch>
        </p:blipFill>
        <p:spPr>
          <a:xfrm>
            <a:off x="889419" y="1787235"/>
            <a:ext cx="10973933" cy="4621877"/>
          </a:xfrm>
          <a:prstGeom prst="rect">
            <a:avLst/>
          </a:prstGeom>
        </p:spPr>
      </p:pic>
    </p:spTree>
    <p:extLst>
      <p:ext uri="{BB962C8B-B14F-4D97-AF65-F5344CB8AC3E}">
        <p14:creationId xmlns:p14="http://schemas.microsoft.com/office/powerpoint/2010/main" val="7707127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CUF Form</a:t>
            </a:r>
            <a:endParaRPr lang="en-US" dirty="0"/>
          </a:p>
        </p:txBody>
      </p:sp>
      <p:pic>
        <p:nvPicPr>
          <p:cNvPr id="4" name="Content Placeholder 3"/>
          <p:cNvPicPr>
            <a:picLocks noGrp="1" noChangeAspect="1"/>
          </p:cNvPicPr>
          <p:nvPr>
            <p:ph idx="1"/>
          </p:nvPr>
        </p:nvPicPr>
        <p:blipFill>
          <a:blip r:embed="rId2"/>
          <a:stretch>
            <a:fillRect/>
          </a:stretch>
        </p:blipFill>
        <p:spPr>
          <a:xfrm>
            <a:off x="946014" y="2136206"/>
            <a:ext cx="11000238" cy="4131426"/>
          </a:xfrm>
          <a:prstGeom prst="rect">
            <a:avLst/>
          </a:prstGeom>
        </p:spPr>
      </p:pic>
    </p:spTree>
    <p:extLst>
      <p:ext uri="{BB962C8B-B14F-4D97-AF65-F5344CB8AC3E}">
        <p14:creationId xmlns:p14="http://schemas.microsoft.com/office/powerpoint/2010/main" val="2888670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Cuf</a:t>
            </a:r>
            <a:r>
              <a:rPr lang="en-US" dirty="0" smtClean="0"/>
              <a:t> form</a:t>
            </a:r>
            <a:endParaRPr lang="en-US" dirty="0"/>
          </a:p>
        </p:txBody>
      </p:sp>
      <p:pic>
        <p:nvPicPr>
          <p:cNvPr id="4" name="Content Placeholder 3"/>
          <p:cNvPicPr>
            <a:picLocks noGrp="1" noChangeAspect="1"/>
          </p:cNvPicPr>
          <p:nvPr>
            <p:ph idx="1"/>
          </p:nvPr>
        </p:nvPicPr>
        <p:blipFill>
          <a:blip r:embed="rId2"/>
          <a:stretch>
            <a:fillRect/>
          </a:stretch>
        </p:blipFill>
        <p:spPr>
          <a:xfrm>
            <a:off x="1063870" y="2610672"/>
            <a:ext cx="10814538" cy="3017675"/>
          </a:xfrm>
          <a:prstGeom prst="rect">
            <a:avLst/>
          </a:prstGeom>
        </p:spPr>
      </p:pic>
    </p:spTree>
    <p:extLst>
      <p:ext uri="{BB962C8B-B14F-4D97-AF65-F5344CB8AC3E}">
        <p14:creationId xmlns:p14="http://schemas.microsoft.com/office/powerpoint/2010/main" val="1561806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Lifetime Project tracking</a:t>
            </a:r>
            <a:endParaRPr lang="en-US" dirty="0"/>
          </a:p>
        </p:txBody>
      </p:sp>
      <p:sp>
        <p:nvSpPr>
          <p:cNvPr id="3" name="Subtitle 2"/>
          <p:cNvSpPr>
            <a:spLocks noGrp="1"/>
          </p:cNvSpPr>
          <p:nvPr>
            <p:ph type="subTitle" idx="1"/>
          </p:nvPr>
        </p:nvSpPr>
        <p:spPr/>
        <p:txBody>
          <a:bodyPr/>
          <a:lstStyle/>
          <a:p>
            <a:r>
              <a:rPr lang="en-US" dirty="0" smtClean="0"/>
              <a:t>Tips from various section engineers</a:t>
            </a:r>
            <a:endParaRPr lang="en-US" dirty="0"/>
          </a:p>
        </p:txBody>
      </p:sp>
    </p:spTree>
    <p:extLst>
      <p:ext uri="{BB962C8B-B14F-4D97-AF65-F5344CB8AC3E}">
        <p14:creationId xmlns:p14="http://schemas.microsoft.com/office/powerpoint/2010/main" val="2696240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idx="1"/>
          </p:nvPr>
        </p:nvPicPr>
        <p:blipFill>
          <a:blip r:embed="rId2"/>
          <a:stretch>
            <a:fillRect/>
          </a:stretch>
        </p:blipFill>
        <p:spPr>
          <a:xfrm>
            <a:off x="971517" y="0"/>
            <a:ext cx="10862929" cy="5589662"/>
          </a:xfrm>
          <a:prstGeom prst="rect">
            <a:avLst/>
          </a:prstGeom>
        </p:spPr>
      </p:pic>
      <p:sp>
        <p:nvSpPr>
          <p:cNvPr id="9" name="TextBox 8"/>
          <p:cNvSpPr txBox="1"/>
          <p:nvPr/>
        </p:nvSpPr>
        <p:spPr>
          <a:xfrm>
            <a:off x="1125415" y="5750169"/>
            <a:ext cx="10629900" cy="646331"/>
          </a:xfrm>
          <a:prstGeom prst="rect">
            <a:avLst/>
          </a:prstGeom>
          <a:noFill/>
        </p:spPr>
        <p:txBody>
          <a:bodyPr wrap="square" rtlCol="0">
            <a:spAutoFit/>
          </a:bodyPr>
          <a:lstStyle/>
          <a:p>
            <a:r>
              <a:rPr lang="en-US" dirty="0" smtClean="0"/>
              <a:t>Project Lifetime Tracking Spreadsheet—Key Dates and Critical Dates and Current Status</a:t>
            </a:r>
          </a:p>
          <a:p>
            <a:r>
              <a:rPr lang="en-US" dirty="0" smtClean="0"/>
              <a:t>Credit:  Travis Spidel</a:t>
            </a:r>
            <a:endParaRPr lang="en-US" dirty="0"/>
          </a:p>
        </p:txBody>
      </p:sp>
    </p:spTree>
    <p:extLst>
      <p:ext uri="{BB962C8B-B14F-4D97-AF65-F5344CB8AC3E}">
        <p14:creationId xmlns:p14="http://schemas.microsoft.com/office/powerpoint/2010/main" val="9479828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873869" y="1072662"/>
            <a:ext cx="11078522" cy="3771900"/>
          </a:xfrm>
          <a:prstGeom prst="rect">
            <a:avLst/>
          </a:prstGeom>
        </p:spPr>
      </p:pic>
      <p:sp>
        <p:nvSpPr>
          <p:cNvPr id="6" name="TextBox 5"/>
          <p:cNvSpPr txBox="1"/>
          <p:nvPr/>
        </p:nvSpPr>
        <p:spPr>
          <a:xfrm>
            <a:off x="1134208" y="5354515"/>
            <a:ext cx="10656277" cy="646331"/>
          </a:xfrm>
          <a:prstGeom prst="rect">
            <a:avLst/>
          </a:prstGeom>
          <a:noFill/>
        </p:spPr>
        <p:txBody>
          <a:bodyPr wrap="square" rtlCol="0">
            <a:spAutoFit/>
          </a:bodyPr>
          <a:lstStyle/>
          <a:p>
            <a:r>
              <a:rPr lang="en-US" dirty="0" smtClean="0"/>
              <a:t>Project Lifetime Tracking Spreadsheet-Tracks Section Office and District Office Responsibilities and dates</a:t>
            </a:r>
          </a:p>
          <a:p>
            <a:r>
              <a:rPr lang="en-US" dirty="0" smtClean="0"/>
              <a:t>Credit:  Jonathan Taylor</a:t>
            </a:r>
            <a:endParaRPr lang="en-US" dirty="0"/>
          </a:p>
        </p:txBody>
      </p:sp>
    </p:spTree>
    <p:extLst>
      <p:ext uri="{BB962C8B-B14F-4D97-AF65-F5344CB8AC3E}">
        <p14:creationId xmlns:p14="http://schemas.microsoft.com/office/powerpoint/2010/main" val="2518275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stretch>
            <a:fillRect/>
          </a:stretch>
        </p:blipFill>
        <p:spPr>
          <a:xfrm>
            <a:off x="879231" y="390340"/>
            <a:ext cx="10955893" cy="4331129"/>
          </a:xfrm>
          <a:prstGeom prst="rect">
            <a:avLst/>
          </a:prstGeom>
        </p:spPr>
      </p:pic>
      <p:sp>
        <p:nvSpPr>
          <p:cNvPr id="6" name="TextBox 5"/>
          <p:cNvSpPr txBox="1"/>
          <p:nvPr/>
        </p:nvSpPr>
        <p:spPr>
          <a:xfrm>
            <a:off x="1107831" y="4967654"/>
            <a:ext cx="10665069" cy="646331"/>
          </a:xfrm>
          <a:prstGeom prst="rect">
            <a:avLst/>
          </a:prstGeom>
          <a:noFill/>
        </p:spPr>
        <p:txBody>
          <a:bodyPr wrap="square" rtlCol="0">
            <a:spAutoFit/>
          </a:bodyPr>
          <a:lstStyle/>
          <a:p>
            <a:r>
              <a:rPr lang="en-US" dirty="0" smtClean="0"/>
              <a:t>Project Lifetime Tracking Spreadsheet—Helps track key dates and final checklist items.</a:t>
            </a:r>
          </a:p>
          <a:p>
            <a:r>
              <a:rPr lang="en-US" dirty="0" smtClean="0"/>
              <a:t>Credit: Tony McGaha</a:t>
            </a:r>
            <a:endParaRPr lang="en-US" dirty="0"/>
          </a:p>
        </p:txBody>
      </p:sp>
    </p:spTree>
    <p:extLst>
      <p:ext uri="{BB962C8B-B14F-4D97-AF65-F5344CB8AC3E}">
        <p14:creationId xmlns:p14="http://schemas.microsoft.com/office/powerpoint/2010/main" val="202900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SUbcontracts</a:t>
            </a:r>
            <a:endParaRPr lang="en-US" dirty="0"/>
          </a:p>
        </p:txBody>
      </p:sp>
      <p:sp>
        <p:nvSpPr>
          <p:cNvPr id="3" name="Content Placeholder 2"/>
          <p:cNvSpPr>
            <a:spLocks noGrp="1"/>
          </p:cNvSpPr>
          <p:nvPr>
            <p:ph idx="1"/>
          </p:nvPr>
        </p:nvSpPr>
        <p:spPr/>
        <p:txBody>
          <a:bodyPr/>
          <a:lstStyle/>
          <a:p>
            <a:r>
              <a:rPr lang="en-US" dirty="0"/>
              <a:t>Make sure there is a subcontract for any contractor other than the Prime that is working on the job.  If the Inspector can’t pick them from the drop down on an item, something is wrong.  Please check with Central Office Construction so we can help you figure it out</a:t>
            </a:r>
            <a:r>
              <a:rPr lang="en-US" dirty="0" smtClean="0"/>
              <a:t>.</a:t>
            </a:r>
          </a:p>
          <a:p>
            <a:r>
              <a:rPr lang="en-US" dirty="0"/>
              <a:t>Make the Contractor aware of any obvious errors you see on the payrolls.</a:t>
            </a:r>
          </a:p>
          <a:p>
            <a:endParaRPr lang="en-US" dirty="0"/>
          </a:p>
          <a:p>
            <a:endParaRPr lang="en-US" dirty="0"/>
          </a:p>
        </p:txBody>
      </p:sp>
    </p:spTree>
    <p:extLst>
      <p:ext uri="{BB962C8B-B14F-4D97-AF65-F5344CB8AC3E}">
        <p14:creationId xmlns:p14="http://schemas.microsoft.com/office/powerpoint/2010/main" val="21699356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PAYrolls</a:t>
            </a:r>
            <a:endParaRPr lang="en-US" dirty="0"/>
          </a:p>
        </p:txBody>
      </p:sp>
      <p:sp>
        <p:nvSpPr>
          <p:cNvPr id="3" name="Content Placeholder 2"/>
          <p:cNvSpPr>
            <a:spLocks noGrp="1"/>
          </p:cNvSpPr>
          <p:nvPr>
            <p:ph idx="1"/>
          </p:nvPr>
        </p:nvSpPr>
        <p:spPr/>
        <p:txBody>
          <a:bodyPr/>
          <a:lstStyle/>
          <a:p>
            <a:r>
              <a:rPr lang="en-US" dirty="0"/>
              <a:t>If it’s a Federal Project, you will have to have payrolls for every week for every contractor working.  Please make sure your inspectors are assigning pay items to the correct contractor.  This will help any confusion with who was on the site and who should and shouldn’t have a payroll</a:t>
            </a:r>
            <a:r>
              <a:rPr lang="en-US" dirty="0" smtClean="0"/>
              <a:t>.</a:t>
            </a:r>
          </a:p>
          <a:p>
            <a:pPr lvl="0"/>
            <a:r>
              <a:rPr lang="en-US" dirty="0"/>
              <a:t>Section Offices have had success asking the Primes to submit all the payrolls for the project so they are responsible for ensuring all the subcontractor payrolls are submitted.  Because their estimate will be held if the payrolls are not up to date, it puts the responsibility on them.  Less confusion for the section office getting payrolls from multiple companies at multiple times.</a:t>
            </a:r>
          </a:p>
          <a:p>
            <a:endParaRPr lang="en-US" dirty="0"/>
          </a:p>
          <a:p>
            <a:endParaRPr lang="en-US" dirty="0"/>
          </a:p>
        </p:txBody>
      </p:sp>
    </p:spTree>
    <p:extLst>
      <p:ext uri="{BB962C8B-B14F-4D97-AF65-F5344CB8AC3E}">
        <p14:creationId xmlns:p14="http://schemas.microsoft.com/office/powerpoint/2010/main" val="1463804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tracking spreadsheets</a:t>
            </a:r>
            <a:br>
              <a:rPr lang="en-US" dirty="0" smtClean="0"/>
            </a:br>
            <a:r>
              <a:rPr lang="en-US" sz="1600" dirty="0" smtClean="0"/>
              <a:t>Credit:  Rob Harris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20740129"/>
              </p:ext>
            </p:extLst>
          </p:nvPr>
        </p:nvGraphicFramePr>
        <p:xfrm>
          <a:off x="861641" y="1644160"/>
          <a:ext cx="11060735" cy="4721478"/>
        </p:xfrm>
        <a:graphic>
          <a:graphicData uri="http://schemas.openxmlformats.org/drawingml/2006/table">
            <a:tbl>
              <a:tblPr>
                <a:tableStyleId>{5C22544A-7EE6-4342-B048-85BDC9FD1C3A}</a:tableStyleId>
              </a:tblPr>
              <a:tblGrid>
                <a:gridCol w="1430562">
                  <a:extLst>
                    <a:ext uri="{9D8B030D-6E8A-4147-A177-3AD203B41FA5}">
                      <a16:colId xmlns:a16="http://schemas.microsoft.com/office/drawing/2014/main" xmlns="" val="4224591489"/>
                    </a:ext>
                  </a:extLst>
                </a:gridCol>
                <a:gridCol w="53891">
                  <a:extLst>
                    <a:ext uri="{9D8B030D-6E8A-4147-A177-3AD203B41FA5}">
                      <a16:colId xmlns:a16="http://schemas.microsoft.com/office/drawing/2014/main" xmlns="" val="4130084867"/>
                    </a:ext>
                  </a:extLst>
                </a:gridCol>
                <a:gridCol w="339677">
                  <a:extLst>
                    <a:ext uri="{9D8B030D-6E8A-4147-A177-3AD203B41FA5}">
                      <a16:colId xmlns:a16="http://schemas.microsoft.com/office/drawing/2014/main" xmlns="" val="134719017"/>
                    </a:ext>
                  </a:extLst>
                </a:gridCol>
                <a:gridCol w="398468">
                  <a:extLst>
                    <a:ext uri="{9D8B030D-6E8A-4147-A177-3AD203B41FA5}">
                      <a16:colId xmlns:a16="http://schemas.microsoft.com/office/drawing/2014/main" xmlns="" val="99759770"/>
                    </a:ext>
                  </a:extLst>
                </a:gridCol>
                <a:gridCol w="65322">
                  <a:extLst>
                    <a:ext uri="{9D8B030D-6E8A-4147-A177-3AD203B41FA5}">
                      <a16:colId xmlns:a16="http://schemas.microsoft.com/office/drawing/2014/main" xmlns="" val="3909137721"/>
                    </a:ext>
                  </a:extLst>
                </a:gridCol>
                <a:gridCol w="339677">
                  <a:extLst>
                    <a:ext uri="{9D8B030D-6E8A-4147-A177-3AD203B41FA5}">
                      <a16:colId xmlns:a16="http://schemas.microsoft.com/office/drawing/2014/main" xmlns="" val="2248507782"/>
                    </a:ext>
                  </a:extLst>
                </a:gridCol>
                <a:gridCol w="398468">
                  <a:extLst>
                    <a:ext uri="{9D8B030D-6E8A-4147-A177-3AD203B41FA5}">
                      <a16:colId xmlns:a16="http://schemas.microsoft.com/office/drawing/2014/main" xmlns="" val="576868029"/>
                    </a:ext>
                  </a:extLst>
                </a:gridCol>
                <a:gridCol w="65322">
                  <a:extLst>
                    <a:ext uri="{9D8B030D-6E8A-4147-A177-3AD203B41FA5}">
                      <a16:colId xmlns:a16="http://schemas.microsoft.com/office/drawing/2014/main" xmlns="" val="1751955007"/>
                    </a:ext>
                  </a:extLst>
                </a:gridCol>
                <a:gridCol w="339677">
                  <a:extLst>
                    <a:ext uri="{9D8B030D-6E8A-4147-A177-3AD203B41FA5}">
                      <a16:colId xmlns:a16="http://schemas.microsoft.com/office/drawing/2014/main" xmlns="" val="3921350587"/>
                    </a:ext>
                  </a:extLst>
                </a:gridCol>
                <a:gridCol w="398468">
                  <a:extLst>
                    <a:ext uri="{9D8B030D-6E8A-4147-A177-3AD203B41FA5}">
                      <a16:colId xmlns:a16="http://schemas.microsoft.com/office/drawing/2014/main" xmlns="" val="271864334"/>
                    </a:ext>
                  </a:extLst>
                </a:gridCol>
                <a:gridCol w="65322">
                  <a:extLst>
                    <a:ext uri="{9D8B030D-6E8A-4147-A177-3AD203B41FA5}">
                      <a16:colId xmlns:a16="http://schemas.microsoft.com/office/drawing/2014/main" xmlns="" val="2743850806"/>
                    </a:ext>
                  </a:extLst>
                </a:gridCol>
                <a:gridCol w="339677">
                  <a:extLst>
                    <a:ext uri="{9D8B030D-6E8A-4147-A177-3AD203B41FA5}">
                      <a16:colId xmlns:a16="http://schemas.microsoft.com/office/drawing/2014/main" xmlns="" val="1676077075"/>
                    </a:ext>
                  </a:extLst>
                </a:gridCol>
                <a:gridCol w="398468">
                  <a:extLst>
                    <a:ext uri="{9D8B030D-6E8A-4147-A177-3AD203B41FA5}">
                      <a16:colId xmlns:a16="http://schemas.microsoft.com/office/drawing/2014/main" xmlns="" val="1654527526"/>
                    </a:ext>
                  </a:extLst>
                </a:gridCol>
                <a:gridCol w="65322">
                  <a:extLst>
                    <a:ext uri="{9D8B030D-6E8A-4147-A177-3AD203B41FA5}">
                      <a16:colId xmlns:a16="http://schemas.microsoft.com/office/drawing/2014/main" xmlns="" val="2306101880"/>
                    </a:ext>
                  </a:extLst>
                </a:gridCol>
                <a:gridCol w="339677">
                  <a:extLst>
                    <a:ext uri="{9D8B030D-6E8A-4147-A177-3AD203B41FA5}">
                      <a16:colId xmlns:a16="http://schemas.microsoft.com/office/drawing/2014/main" xmlns="" val="1601020958"/>
                    </a:ext>
                  </a:extLst>
                </a:gridCol>
                <a:gridCol w="398468">
                  <a:extLst>
                    <a:ext uri="{9D8B030D-6E8A-4147-A177-3AD203B41FA5}">
                      <a16:colId xmlns:a16="http://schemas.microsoft.com/office/drawing/2014/main" xmlns="" val="38266535"/>
                    </a:ext>
                  </a:extLst>
                </a:gridCol>
                <a:gridCol w="65322">
                  <a:extLst>
                    <a:ext uri="{9D8B030D-6E8A-4147-A177-3AD203B41FA5}">
                      <a16:colId xmlns:a16="http://schemas.microsoft.com/office/drawing/2014/main" xmlns="" val="1022079382"/>
                    </a:ext>
                  </a:extLst>
                </a:gridCol>
                <a:gridCol w="339677">
                  <a:extLst>
                    <a:ext uri="{9D8B030D-6E8A-4147-A177-3AD203B41FA5}">
                      <a16:colId xmlns:a16="http://schemas.microsoft.com/office/drawing/2014/main" xmlns="" val="3910215352"/>
                    </a:ext>
                  </a:extLst>
                </a:gridCol>
                <a:gridCol w="398468">
                  <a:extLst>
                    <a:ext uri="{9D8B030D-6E8A-4147-A177-3AD203B41FA5}">
                      <a16:colId xmlns:a16="http://schemas.microsoft.com/office/drawing/2014/main" xmlns="" val="2411267160"/>
                    </a:ext>
                  </a:extLst>
                </a:gridCol>
                <a:gridCol w="65322">
                  <a:extLst>
                    <a:ext uri="{9D8B030D-6E8A-4147-A177-3AD203B41FA5}">
                      <a16:colId xmlns:a16="http://schemas.microsoft.com/office/drawing/2014/main" xmlns="" val="3878516218"/>
                    </a:ext>
                  </a:extLst>
                </a:gridCol>
                <a:gridCol w="339677">
                  <a:extLst>
                    <a:ext uri="{9D8B030D-6E8A-4147-A177-3AD203B41FA5}">
                      <a16:colId xmlns:a16="http://schemas.microsoft.com/office/drawing/2014/main" xmlns="" val="3932850772"/>
                    </a:ext>
                  </a:extLst>
                </a:gridCol>
                <a:gridCol w="398468">
                  <a:extLst>
                    <a:ext uri="{9D8B030D-6E8A-4147-A177-3AD203B41FA5}">
                      <a16:colId xmlns:a16="http://schemas.microsoft.com/office/drawing/2014/main" xmlns="" val="2601896475"/>
                    </a:ext>
                  </a:extLst>
                </a:gridCol>
                <a:gridCol w="65322">
                  <a:extLst>
                    <a:ext uri="{9D8B030D-6E8A-4147-A177-3AD203B41FA5}">
                      <a16:colId xmlns:a16="http://schemas.microsoft.com/office/drawing/2014/main" xmlns="" val="2608533145"/>
                    </a:ext>
                  </a:extLst>
                </a:gridCol>
                <a:gridCol w="339677">
                  <a:extLst>
                    <a:ext uri="{9D8B030D-6E8A-4147-A177-3AD203B41FA5}">
                      <a16:colId xmlns:a16="http://schemas.microsoft.com/office/drawing/2014/main" xmlns="" val="915884336"/>
                    </a:ext>
                  </a:extLst>
                </a:gridCol>
                <a:gridCol w="398468">
                  <a:extLst>
                    <a:ext uri="{9D8B030D-6E8A-4147-A177-3AD203B41FA5}">
                      <a16:colId xmlns:a16="http://schemas.microsoft.com/office/drawing/2014/main" xmlns="" val="1521061939"/>
                    </a:ext>
                  </a:extLst>
                </a:gridCol>
                <a:gridCol w="65322">
                  <a:extLst>
                    <a:ext uri="{9D8B030D-6E8A-4147-A177-3AD203B41FA5}">
                      <a16:colId xmlns:a16="http://schemas.microsoft.com/office/drawing/2014/main" xmlns="" val="1917281954"/>
                    </a:ext>
                  </a:extLst>
                </a:gridCol>
                <a:gridCol w="339677">
                  <a:extLst>
                    <a:ext uri="{9D8B030D-6E8A-4147-A177-3AD203B41FA5}">
                      <a16:colId xmlns:a16="http://schemas.microsoft.com/office/drawing/2014/main" xmlns="" val="3683513684"/>
                    </a:ext>
                  </a:extLst>
                </a:gridCol>
                <a:gridCol w="398468">
                  <a:extLst>
                    <a:ext uri="{9D8B030D-6E8A-4147-A177-3AD203B41FA5}">
                      <a16:colId xmlns:a16="http://schemas.microsoft.com/office/drawing/2014/main" xmlns="" val="2256215056"/>
                    </a:ext>
                  </a:extLst>
                </a:gridCol>
                <a:gridCol w="65322">
                  <a:extLst>
                    <a:ext uri="{9D8B030D-6E8A-4147-A177-3AD203B41FA5}">
                      <a16:colId xmlns:a16="http://schemas.microsoft.com/office/drawing/2014/main" xmlns="" val="3232755470"/>
                    </a:ext>
                  </a:extLst>
                </a:gridCol>
                <a:gridCol w="339677">
                  <a:extLst>
                    <a:ext uri="{9D8B030D-6E8A-4147-A177-3AD203B41FA5}">
                      <a16:colId xmlns:a16="http://schemas.microsoft.com/office/drawing/2014/main" xmlns="" val="1200255532"/>
                    </a:ext>
                  </a:extLst>
                </a:gridCol>
                <a:gridCol w="398468">
                  <a:extLst>
                    <a:ext uri="{9D8B030D-6E8A-4147-A177-3AD203B41FA5}">
                      <a16:colId xmlns:a16="http://schemas.microsoft.com/office/drawing/2014/main" xmlns="" val="2596290550"/>
                    </a:ext>
                  </a:extLst>
                </a:gridCol>
                <a:gridCol w="65322">
                  <a:extLst>
                    <a:ext uri="{9D8B030D-6E8A-4147-A177-3AD203B41FA5}">
                      <a16:colId xmlns:a16="http://schemas.microsoft.com/office/drawing/2014/main" xmlns="" val="3886482767"/>
                    </a:ext>
                  </a:extLst>
                </a:gridCol>
                <a:gridCol w="339677">
                  <a:extLst>
                    <a:ext uri="{9D8B030D-6E8A-4147-A177-3AD203B41FA5}">
                      <a16:colId xmlns:a16="http://schemas.microsoft.com/office/drawing/2014/main" xmlns="" val="3902162437"/>
                    </a:ext>
                  </a:extLst>
                </a:gridCol>
                <a:gridCol w="398468">
                  <a:extLst>
                    <a:ext uri="{9D8B030D-6E8A-4147-A177-3AD203B41FA5}">
                      <a16:colId xmlns:a16="http://schemas.microsoft.com/office/drawing/2014/main" xmlns="" val="2737569786"/>
                    </a:ext>
                  </a:extLst>
                </a:gridCol>
                <a:gridCol w="65322">
                  <a:extLst>
                    <a:ext uri="{9D8B030D-6E8A-4147-A177-3AD203B41FA5}">
                      <a16:colId xmlns:a16="http://schemas.microsoft.com/office/drawing/2014/main" xmlns="" val="824928712"/>
                    </a:ext>
                  </a:extLst>
                </a:gridCol>
                <a:gridCol w="339677">
                  <a:extLst>
                    <a:ext uri="{9D8B030D-6E8A-4147-A177-3AD203B41FA5}">
                      <a16:colId xmlns:a16="http://schemas.microsoft.com/office/drawing/2014/main" xmlns="" val="458805758"/>
                    </a:ext>
                  </a:extLst>
                </a:gridCol>
                <a:gridCol w="398468">
                  <a:extLst>
                    <a:ext uri="{9D8B030D-6E8A-4147-A177-3AD203B41FA5}">
                      <a16:colId xmlns:a16="http://schemas.microsoft.com/office/drawing/2014/main" xmlns="" val="1397887788"/>
                    </a:ext>
                  </a:extLst>
                </a:gridCol>
              </a:tblGrid>
              <a:tr h="441706">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700" u="none" strike="noStrike">
                          <a:effectLst/>
                        </a:rPr>
                        <a:t>WEEK STARTING</a:t>
                      </a:r>
                      <a:endParaRPr lang="en-US" sz="7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extLst>
                  <a:ext uri="{0D108BD9-81ED-4DB2-BD59-A6C34878D82A}">
                    <a16:rowId xmlns:a16="http://schemas.microsoft.com/office/drawing/2014/main" xmlns="" val="1522524937"/>
                  </a:ext>
                </a:extLst>
              </a:tr>
              <a:tr h="301693">
                <a:tc>
                  <a:txBody>
                    <a:bodyPr/>
                    <a:lstStyle/>
                    <a:p>
                      <a:pPr algn="ctr" fontAlgn="ctr"/>
                      <a:r>
                        <a:rPr lang="en-US" sz="900" u="none" strike="noStrike">
                          <a:effectLst/>
                        </a:rPr>
                        <a:t> </a:t>
                      </a:r>
                      <a:endParaRPr lang="en-US" sz="9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01/03/16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01/10/16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01/17/16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01/24/16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01/31/16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02/07/16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02/14/16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02/21/16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02/28/16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03/06/16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03/13/16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tc>
                  <a:txBody>
                    <a:bodyPr/>
                    <a:lstStyle/>
                    <a:p>
                      <a:pPr algn="ctr" fontAlgn="ctr"/>
                      <a:endParaRPr lang="en-US" sz="900" b="0" i="0" u="none" strike="noStrike">
                        <a:solidFill>
                          <a:srgbClr val="000000"/>
                        </a:solidFill>
                        <a:effectLst/>
                        <a:latin typeface="Calibri" panose="020F0502020204030204" pitchFamily="34" charset="0"/>
                      </a:endParaRPr>
                    </a:p>
                  </a:txBody>
                  <a:tcPr marL="4509" marR="4509" marT="4509" marB="0" anchor="ctr"/>
                </a:tc>
                <a:tc gridSpan="2">
                  <a:txBody>
                    <a:bodyPr/>
                    <a:lstStyle/>
                    <a:p>
                      <a:pPr algn="ctr" fontAlgn="ctr"/>
                      <a:r>
                        <a:rPr lang="en-US" sz="800" u="none" strike="noStrike">
                          <a:effectLst/>
                        </a:rPr>
                        <a:t>03/20/16</a:t>
                      </a:r>
                      <a:endParaRPr lang="en-US" sz="800" b="0" i="0" u="none" strike="noStrike">
                        <a:solidFill>
                          <a:srgbClr val="000000"/>
                        </a:solidFill>
                        <a:effectLst/>
                        <a:latin typeface="Calibri" panose="020F0502020204030204" pitchFamily="34" charset="0"/>
                      </a:endParaRPr>
                    </a:p>
                  </a:txBody>
                  <a:tcPr marL="4509" marR="4509" marT="4509" marB="0" anchor="ctr"/>
                </a:tc>
                <a:tc hMerge="1">
                  <a:txBody>
                    <a:bodyPr/>
                    <a:lstStyle/>
                    <a:p>
                      <a:endParaRPr lang="en-US"/>
                    </a:p>
                  </a:txBody>
                  <a:tcPr/>
                </a:tc>
                <a:extLst>
                  <a:ext uri="{0D108BD9-81ED-4DB2-BD59-A6C34878D82A}">
                    <a16:rowId xmlns:a16="http://schemas.microsoft.com/office/drawing/2014/main" xmlns="" val="521644290"/>
                  </a:ext>
                </a:extLst>
              </a:tr>
              <a:tr h="358982">
                <a:tc>
                  <a:txBody>
                    <a:bodyPr/>
                    <a:lstStyle/>
                    <a:p>
                      <a:pPr algn="ctr" fontAlgn="ctr"/>
                      <a:r>
                        <a:rPr lang="en-US" sz="800" u="none" strike="noStrike">
                          <a:effectLst/>
                        </a:rPr>
                        <a:t>CONTRACTOR NAME</a:t>
                      </a:r>
                      <a:endParaRPr lang="en-US" sz="8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WORKED </a:t>
                      </a:r>
                      <a:endParaRPr lang="en-US" sz="500" b="1"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PAYROLL RECEIVED</a:t>
                      </a:r>
                      <a:endParaRPr lang="en-US" sz="500" b="1"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1583524855"/>
                  </a:ext>
                </a:extLst>
              </a:tr>
              <a:tr h="182845">
                <a:tc>
                  <a:txBody>
                    <a:bodyPr/>
                    <a:lstStyle/>
                    <a:p>
                      <a:pPr algn="ctr" fontAlgn="ctr"/>
                      <a:r>
                        <a:rPr lang="en-US" sz="500" u="none" strike="noStrike">
                          <a:effectLst/>
                        </a:rPr>
                        <a:t>A&amp;A CONCRETE SAWING</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2/5/16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2/5/16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4/29/16</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098254907"/>
                  </a:ext>
                </a:extLst>
              </a:tr>
              <a:tr h="365687">
                <a:tc>
                  <a:txBody>
                    <a:bodyPr/>
                    <a:lstStyle/>
                    <a:p>
                      <a:pPr algn="ctr" fontAlgn="ctr"/>
                      <a:r>
                        <a:rPr lang="en-US" sz="500" u="none" strike="noStrike">
                          <a:effectLst/>
                        </a:rPr>
                        <a:t>ABC CUTTING</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X3</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3/18/16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2/12/16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2/26/16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3/18/16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X2</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3/25/16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NWP1</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5/5/16</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4282573036"/>
                  </a:ext>
                </a:extLst>
              </a:tr>
              <a:tr h="176140">
                <a:tc>
                  <a:txBody>
                    <a:bodyPr/>
                    <a:lstStyle/>
                    <a:p>
                      <a:pPr algn="ctr" fontAlgn="ctr"/>
                      <a:r>
                        <a:rPr lang="en-US" sz="500" u="none" strike="noStrike">
                          <a:effectLst/>
                        </a:rPr>
                        <a:t>ASSOCIATED COST ENGINEERS (ACE)</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2931197270"/>
                  </a:ext>
                </a:extLst>
              </a:tr>
              <a:tr h="176140">
                <a:tc>
                  <a:txBody>
                    <a:bodyPr/>
                    <a:lstStyle/>
                    <a:p>
                      <a:pPr algn="ctr" fontAlgn="ctr"/>
                      <a:r>
                        <a:rPr lang="en-US" sz="500" u="none" strike="noStrike">
                          <a:effectLst/>
                        </a:rPr>
                        <a:t>BADGER DAYLIGHTING CORP.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1/29/16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2/5-8/16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2/12/16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2/19/16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2/26/16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3/4/16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NWP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3/18/16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3/25/16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4/1/16</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X</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4/8/16</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1694865040"/>
                  </a:ext>
                </a:extLst>
              </a:tr>
              <a:tr h="176140">
                <a:tc>
                  <a:txBody>
                    <a:bodyPr/>
                    <a:lstStyle/>
                    <a:p>
                      <a:pPr algn="ctr" fontAlgn="ctr"/>
                      <a:r>
                        <a:rPr lang="en-US" sz="500" u="none" strike="noStrike">
                          <a:effectLst/>
                        </a:rPr>
                        <a:t>BEATY</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708115752"/>
                  </a:ext>
                </a:extLst>
              </a:tr>
              <a:tr h="176140">
                <a:tc>
                  <a:txBody>
                    <a:bodyPr/>
                    <a:lstStyle/>
                    <a:p>
                      <a:pPr algn="ctr" fontAlgn="ctr"/>
                      <a:r>
                        <a:rPr lang="en-US" sz="500" u="none" strike="noStrike">
                          <a:effectLst/>
                        </a:rPr>
                        <a:t>BERGER</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1939743390"/>
                  </a:ext>
                </a:extLst>
              </a:tr>
              <a:tr h="176140">
                <a:tc>
                  <a:txBody>
                    <a:bodyPr/>
                    <a:lstStyle/>
                    <a:p>
                      <a:pPr algn="ctr" fontAlgn="ctr"/>
                      <a:r>
                        <a:rPr lang="en-US" sz="500" u="none" strike="noStrike">
                          <a:effectLst/>
                        </a:rPr>
                        <a:t>BERKEL &amp; COMPANY CONTRACTORS</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4024898835"/>
                  </a:ext>
                </a:extLst>
              </a:tr>
              <a:tr h="176140">
                <a:tc>
                  <a:txBody>
                    <a:bodyPr/>
                    <a:lstStyle/>
                    <a:p>
                      <a:pPr algn="ctr" fontAlgn="ctr"/>
                      <a:r>
                        <a:rPr lang="en-US" sz="500" u="none" strike="noStrike">
                          <a:effectLst/>
                        </a:rPr>
                        <a:t>BRAYMAN CONSTRUCTION CORP.</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4010652267"/>
                  </a:ext>
                </a:extLst>
              </a:tr>
              <a:tr h="176140">
                <a:tc>
                  <a:txBody>
                    <a:bodyPr/>
                    <a:lstStyle/>
                    <a:p>
                      <a:pPr algn="ctr" fontAlgn="ctr"/>
                      <a:r>
                        <a:rPr lang="en-US" sz="500" u="none" strike="noStrike">
                          <a:effectLst/>
                        </a:rPr>
                        <a:t>BROADY CAMPBELL</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925162176"/>
                  </a:ext>
                </a:extLst>
              </a:tr>
              <a:tr h="365687">
                <a:tc>
                  <a:txBody>
                    <a:bodyPr/>
                    <a:lstStyle/>
                    <a:p>
                      <a:pPr algn="ctr" fontAlgn="ctr"/>
                      <a:r>
                        <a:rPr lang="en-US" sz="500" u="none" strike="noStrike">
                          <a:effectLst/>
                        </a:rPr>
                        <a:t>BUNN ENTERPRISE</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237734778"/>
                  </a:ext>
                </a:extLst>
              </a:tr>
              <a:tr h="182845">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14-Feb</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21-Feb</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28-Feb</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6-Mar</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13-Mar</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20-Mar</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263370246"/>
                  </a:ext>
                </a:extLst>
              </a:tr>
              <a:tr h="182845">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1030583932"/>
                  </a:ext>
                </a:extLst>
              </a:tr>
              <a:tr h="182845">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663548655"/>
                  </a:ext>
                </a:extLst>
              </a:tr>
              <a:tr h="182845">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2349563102"/>
                  </a:ext>
                </a:extLst>
              </a:tr>
              <a:tr h="182845">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1943419422"/>
                  </a:ext>
                </a:extLst>
              </a:tr>
              <a:tr h="182845">
                <a:tc>
                  <a:txBody>
                    <a:bodyPr/>
                    <a:lstStyle/>
                    <a:p>
                      <a:pPr algn="ctr" fontAlgn="ctr"/>
                      <a:r>
                        <a:rPr lang="en-US" sz="500" u="none" strike="noStrike">
                          <a:effectLst/>
                        </a:rPr>
                        <a:t>NWPC = NO WORK PAY CORRECTION</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2744390849"/>
                  </a:ext>
                </a:extLst>
              </a:tr>
              <a:tr h="374828">
                <a:tc>
                  <a:txBody>
                    <a:bodyPr/>
                    <a:lstStyle/>
                    <a:p>
                      <a:pPr algn="ctr" fontAlgn="ctr"/>
                      <a:r>
                        <a:rPr lang="en-US" sz="500" u="none" strike="noStrike">
                          <a:effectLst/>
                        </a:rPr>
                        <a:t>MONTH/YEAR NOTATION = MISC FILE</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r>
                        <a:rPr lang="en-US" sz="500" u="none" strike="noStrike">
                          <a:effectLst/>
                        </a:rPr>
                        <a:t> </a:t>
                      </a: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a:solidFill>
                          <a:srgbClr val="000000"/>
                        </a:solidFill>
                        <a:effectLst/>
                        <a:latin typeface="Calibri" panose="020F0502020204030204" pitchFamily="34" charset="0"/>
                      </a:endParaRPr>
                    </a:p>
                  </a:txBody>
                  <a:tcPr marL="4509" marR="4509" marT="4509" marB="0" anchor="ctr"/>
                </a:tc>
                <a:tc>
                  <a:txBody>
                    <a:bodyPr/>
                    <a:lstStyle/>
                    <a:p>
                      <a:pPr algn="ctr" fontAlgn="ctr"/>
                      <a:endParaRPr lang="en-US" sz="500" b="0" i="0" u="none" strike="noStrike" dirty="0">
                        <a:solidFill>
                          <a:srgbClr val="000000"/>
                        </a:solidFill>
                        <a:effectLst/>
                        <a:latin typeface="Calibri" panose="020F0502020204030204" pitchFamily="34" charset="0"/>
                      </a:endParaRPr>
                    </a:p>
                  </a:txBody>
                  <a:tcPr marL="4509" marR="4509" marT="4509" marB="0" anchor="ctr"/>
                </a:tc>
                <a:extLst>
                  <a:ext uri="{0D108BD9-81ED-4DB2-BD59-A6C34878D82A}">
                    <a16:rowId xmlns:a16="http://schemas.microsoft.com/office/drawing/2014/main" xmlns="" val="3591585532"/>
                  </a:ext>
                </a:extLst>
              </a:tr>
            </a:tbl>
          </a:graphicData>
        </a:graphic>
      </p:graphicFrame>
    </p:spTree>
    <p:extLst>
      <p:ext uri="{BB962C8B-B14F-4D97-AF65-F5344CB8AC3E}">
        <p14:creationId xmlns:p14="http://schemas.microsoft.com/office/powerpoint/2010/main" val="3132262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Payroll tracking spreadsheets</a:t>
            </a:r>
            <a:br>
              <a:rPr lang="en-US" dirty="0" smtClean="0"/>
            </a:br>
            <a:r>
              <a:rPr lang="en-US" sz="1600" dirty="0" smtClean="0"/>
              <a:t>Credit: Travis Spidel</a:t>
            </a:r>
            <a:endParaRPr lang="en-US" dirty="0"/>
          </a:p>
        </p:txBody>
      </p:sp>
      <p:pic>
        <p:nvPicPr>
          <p:cNvPr id="8" name="Content Placeholder 7"/>
          <p:cNvPicPr>
            <a:picLocks noGrp="1" noChangeAspect="1"/>
          </p:cNvPicPr>
          <p:nvPr>
            <p:ph idx="1"/>
          </p:nvPr>
        </p:nvPicPr>
        <p:blipFill>
          <a:blip r:embed="rId2"/>
          <a:stretch>
            <a:fillRect/>
          </a:stretch>
        </p:blipFill>
        <p:spPr>
          <a:xfrm>
            <a:off x="1389185" y="1501506"/>
            <a:ext cx="9144000" cy="5356494"/>
          </a:xfrm>
          <a:prstGeom prst="rect">
            <a:avLst/>
          </a:prstGeom>
        </p:spPr>
      </p:pic>
    </p:spTree>
    <p:extLst>
      <p:ext uri="{BB962C8B-B14F-4D97-AF65-F5344CB8AC3E}">
        <p14:creationId xmlns:p14="http://schemas.microsoft.com/office/powerpoint/2010/main" val="2343322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Dbe</a:t>
            </a:r>
            <a:r>
              <a:rPr lang="en-US" dirty="0"/>
              <a:t> </a:t>
            </a:r>
            <a:r>
              <a:rPr lang="en-US" dirty="0" smtClean="0"/>
              <a:t>Payments</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Contractor’s must report payments to OCRSBD including:</a:t>
            </a:r>
          </a:p>
          <a:p>
            <a:pPr lvl="1"/>
            <a:r>
              <a:rPr lang="en-US" sz="3200" dirty="0" smtClean="0"/>
              <a:t>Report including check number, CID, amount, and check date.</a:t>
            </a:r>
          </a:p>
          <a:p>
            <a:pPr lvl="1"/>
            <a:r>
              <a:rPr lang="en-US" sz="3200" dirty="0" smtClean="0"/>
              <a:t>Notarized affidavit (TC 18-7).</a:t>
            </a:r>
          </a:p>
          <a:p>
            <a:pPr lvl="1"/>
            <a:r>
              <a:rPr lang="en-US" sz="3200" dirty="0" smtClean="0"/>
              <a:t>Copies of canceled checks.</a:t>
            </a:r>
          </a:p>
          <a:p>
            <a:r>
              <a:rPr lang="en-US" sz="3400" dirty="0" smtClean="0"/>
              <a:t>Must be submitted within 10 days of payment by KYTC</a:t>
            </a:r>
            <a:endParaRPr lang="en-US" sz="3400" dirty="0" smtClean="0"/>
          </a:p>
          <a:p>
            <a:endParaRPr lang="en-US" dirty="0"/>
          </a:p>
          <a:p>
            <a:endParaRPr lang="en-US" dirty="0"/>
          </a:p>
        </p:txBody>
      </p:sp>
    </p:spTree>
    <p:extLst>
      <p:ext uri="{BB962C8B-B14F-4D97-AF65-F5344CB8AC3E}">
        <p14:creationId xmlns:p14="http://schemas.microsoft.com/office/powerpoint/2010/main" val="3972651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Prompt DBE payments and why it Matters?</a:t>
            </a:r>
            <a:endParaRPr lang="en-US" dirty="0"/>
          </a:p>
        </p:txBody>
      </p:sp>
      <p:sp>
        <p:nvSpPr>
          <p:cNvPr id="3" name="Content Placeholder 2"/>
          <p:cNvSpPr>
            <a:spLocks noGrp="1"/>
          </p:cNvSpPr>
          <p:nvPr>
            <p:ph idx="1"/>
          </p:nvPr>
        </p:nvSpPr>
        <p:spPr/>
        <p:txBody>
          <a:bodyPr>
            <a:normAutofit/>
          </a:bodyPr>
          <a:lstStyle/>
          <a:p>
            <a:r>
              <a:rPr lang="en-US" sz="3200" dirty="0" smtClean="0"/>
              <a:t>49 CFR Part 26.29 (a) says, the state agency must establish a contract clause for prompt payment, and then must have methods to comply with this requirement.</a:t>
            </a:r>
          </a:p>
          <a:p>
            <a:r>
              <a:rPr lang="en-US" sz="3200" dirty="0" smtClean="0"/>
              <a:t>KYTC chose 10 days as the requirement for payment and withholding progress payments as the method to ensure compliance.</a:t>
            </a:r>
            <a:endParaRPr lang="en-US" sz="3200" dirty="0"/>
          </a:p>
        </p:txBody>
      </p:sp>
    </p:spTree>
    <p:extLst>
      <p:ext uri="{BB962C8B-B14F-4D97-AF65-F5344CB8AC3E}">
        <p14:creationId xmlns:p14="http://schemas.microsoft.com/office/powerpoint/2010/main" val="3794658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DBE payments and Finals</a:t>
            </a:r>
            <a:endParaRPr lang="en-US" dirty="0"/>
          </a:p>
        </p:txBody>
      </p:sp>
      <p:sp>
        <p:nvSpPr>
          <p:cNvPr id="3" name="Content Placeholder 2"/>
          <p:cNvSpPr>
            <a:spLocks noGrp="1"/>
          </p:cNvSpPr>
          <p:nvPr>
            <p:ph idx="1"/>
          </p:nvPr>
        </p:nvSpPr>
        <p:spPr/>
        <p:txBody>
          <a:bodyPr>
            <a:normAutofit/>
          </a:bodyPr>
          <a:lstStyle/>
          <a:p>
            <a:r>
              <a:rPr lang="en-US" dirty="0" smtClean="0"/>
              <a:t>Construction is checking with OCRSBD for proof of payments to DBE prior to processing the final estimate.</a:t>
            </a:r>
          </a:p>
          <a:p>
            <a:r>
              <a:rPr lang="en-US" dirty="0" smtClean="0"/>
              <a:t>OCRSBD is looking at subcontracted amount.  This usually requires Construction to become involved because:</a:t>
            </a:r>
          </a:p>
          <a:p>
            <a:pPr lvl="1"/>
            <a:r>
              <a:rPr lang="en-US" sz="2000" dirty="0" smtClean="0"/>
              <a:t>Primes have not submitted all documents as per the contract.</a:t>
            </a:r>
            <a:endParaRPr lang="en-US" dirty="0" smtClean="0"/>
          </a:p>
          <a:p>
            <a:pPr lvl="1"/>
            <a:r>
              <a:rPr lang="en-US" sz="2000" dirty="0" smtClean="0"/>
              <a:t>OCRSBD is looking at the </a:t>
            </a:r>
            <a:r>
              <a:rPr lang="en-US" sz="2000" u="sng" dirty="0" smtClean="0"/>
              <a:t>original subcontract amount</a:t>
            </a:r>
            <a:r>
              <a:rPr lang="en-US" sz="2000" dirty="0" smtClean="0"/>
              <a:t>—VERY unlikely this is the amount paid to the subcontractor.</a:t>
            </a:r>
          </a:p>
          <a:p>
            <a:r>
              <a:rPr lang="en-US" sz="2200" dirty="0"/>
              <a:t>This is why there is a backlog of finals sent in by the Districts to Construction that have not been closed.</a:t>
            </a:r>
          </a:p>
          <a:p>
            <a:endParaRPr lang="en-US" sz="2200" dirty="0" smtClean="0"/>
          </a:p>
        </p:txBody>
      </p:sp>
    </p:spTree>
    <p:extLst>
      <p:ext uri="{BB962C8B-B14F-4D97-AF65-F5344CB8AC3E}">
        <p14:creationId xmlns:p14="http://schemas.microsoft.com/office/powerpoint/2010/main" val="7882985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DBE payments and Finals</a:t>
            </a:r>
            <a:endParaRPr lang="en-US" dirty="0"/>
          </a:p>
        </p:txBody>
      </p:sp>
      <p:sp>
        <p:nvSpPr>
          <p:cNvPr id="3" name="Content Placeholder 2"/>
          <p:cNvSpPr>
            <a:spLocks noGrp="1"/>
          </p:cNvSpPr>
          <p:nvPr>
            <p:ph idx="1"/>
          </p:nvPr>
        </p:nvSpPr>
        <p:spPr/>
        <p:txBody>
          <a:bodyPr>
            <a:normAutofit/>
          </a:bodyPr>
          <a:lstStyle/>
          <a:p>
            <a:r>
              <a:rPr lang="en-US" dirty="0" smtClean="0"/>
              <a:t>Construction generates a report that shows the amount paid on the DBE subcontracted items.</a:t>
            </a:r>
          </a:p>
          <a:p>
            <a:r>
              <a:rPr lang="en-US" dirty="0" smtClean="0"/>
              <a:t>This paid amount is provided to OCRSBD so they can verify payment certification equals this amount</a:t>
            </a:r>
          </a:p>
          <a:p>
            <a:r>
              <a:rPr lang="en-US" dirty="0" smtClean="0"/>
              <a:t>Retainage for bonds and insurance cannot be withheld.</a:t>
            </a:r>
          </a:p>
        </p:txBody>
      </p:sp>
    </p:spTree>
    <p:extLst>
      <p:ext uri="{BB962C8B-B14F-4D97-AF65-F5344CB8AC3E}">
        <p14:creationId xmlns:p14="http://schemas.microsoft.com/office/powerpoint/2010/main" val="312779933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212CC86BF0B59418A9A28F148D04210" ma:contentTypeVersion="1" ma:contentTypeDescription="Create a new document." ma:contentTypeScope="" ma:versionID="bae938c8099f2e511549e868f79fe92a">
  <xsd:schema xmlns:xsd="http://www.w3.org/2001/XMLSchema" xmlns:xs="http://www.w3.org/2001/XMLSchema" xmlns:p="http://schemas.microsoft.com/office/2006/metadata/properties" xmlns:ns2="73650535-4fd3-406b-a6c4-eaed906392d4" targetNamespace="http://schemas.microsoft.com/office/2006/metadata/properties" ma:root="true" ma:fieldsID="f26618319de0826ac14b9e3d876d0433" ns2:_="">
    <xsd:import namespace="73650535-4fd3-406b-a6c4-eaed906392d4"/>
    <xsd:element name="properties">
      <xsd:complexType>
        <xsd:sequence>
          <xsd:element name="documentManagement">
            <xsd:complexType>
              <xsd:all>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650535-4fd3-406b-a6c4-eaed906392d4" elementFormDefault="qualified">
    <xsd:import namespace="http://schemas.microsoft.com/office/2006/documentManagement/types"/>
    <xsd:import namespace="http://schemas.microsoft.com/office/infopath/2007/PartnerControls"/>
    <xsd:element name="Year" ma:index="8" nillable="true" ma:displayName="Year" ma:internalName="Year">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Year xmlns="73650535-4fd3-406b-a6c4-eaed906392d4">2018</Year>
  </documentManagement>
</p:properties>
</file>

<file path=customXml/itemProps1.xml><?xml version="1.0" encoding="utf-8"?>
<ds:datastoreItem xmlns:ds="http://schemas.openxmlformats.org/officeDocument/2006/customXml" ds:itemID="{ECA0B0DD-7DEE-4E54-BE52-E6A85D0D9622}"/>
</file>

<file path=customXml/itemProps2.xml><?xml version="1.0" encoding="utf-8"?>
<ds:datastoreItem xmlns:ds="http://schemas.openxmlformats.org/officeDocument/2006/customXml" ds:itemID="{829B082A-BCD0-497C-A6F1-27FCF98C922D}"/>
</file>

<file path=customXml/itemProps3.xml><?xml version="1.0" encoding="utf-8"?>
<ds:datastoreItem xmlns:ds="http://schemas.openxmlformats.org/officeDocument/2006/customXml" ds:itemID="{A9FA4526-1C27-406A-BEDB-082F880787AA}"/>
</file>

<file path=docProps/app.xml><?xml version="1.0" encoding="utf-8"?>
<Properties xmlns="http://schemas.openxmlformats.org/officeDocument/2006/extended-properties" xmlns:vt="http://schemas.openxmlformats.org/officeDocument/2006/docPropsVTypes">
  <Template>TM10001106[[fn=Badge]]</Template>
  <TotalTime>1920</TotalTime>
  <Words>689</Words>
  <Application>Microsoft Office PowerPoint</Application>
  <PresentationFormat>Widescreen</PresentationFormat>
  <Paragraphs>418</Paragraphs>
  <Slides>16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Gill Sans MT</vt:lpstr>
      <vt:lpstr>Impact</vt:lpstr>
      <vt:lpstr>Badge</vt:lpstr>
      <vt:lpstr>Subcontracts/Payroll/DBE</vt:lpstr>
      <vt:lpstr>SUbcontracts</vt:lpstr>
      <vt:lpstr>PAYrolls</vt:lpstr>
      <vt:lpstr>Payroll tracking spreadsheets Credit:  Rob Harris</vt:lpstr>
      <vt:lpstr>Payroll tracking spreadsheets Credit: Travis Spidel</vt:lpstr>
      <vt:lpstr>Dbe Payments</vt:lpstr>
      <vt:lpstr>Prompt DBE payments and why it Matters?</vt:lpstr>
      <vt:lpstr>DBE payments and Finals</vt:lpstr>
      <vt:lpstr>DBE payments and Finals</vt:lpstr>
      <vt:lpstr>CUF FOrm</vt:lpstr>
      <vt:lpstr>CUF Form</vt:lpstr>
      <vt:lpstr>Cuf form</vt:lpstr>
      <vt:lpstr>Lifetime Project tracking</vt:lpstr>
      <vt:lpstr>PowerPoint Presentation</vt:lpstr>
      <vt:lpstr>PowerPoint Presentation</vt:lpstr>
      <vt:lpstr>PowerPoint Presentation</vt:lpstr>
    </vt:vector>
  </TitlesOfParts>
  <Company>COT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Subcontracts/Payroll/DBE</dc:title>
  <dc:creator>Drury, Erika B (KYTC)</dc:creator>
  <cp:lastModifiedBy>Griffith, Ryan (KYTC)</cp:lastModifiedBy>
  <cp:revision>23</cp:revision>
  <dcterms:created xsi:type="dcterms:W3CDTF">2018-01-29T15:25:56Z</dcterms:created>
  <dcterms:modified xsi:type="dcterms:W3CDTF">2018-02-05T20:31:18Z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0x0101002212CC86BF0B59418A9A28F148D04210</vt:lpwstr>
  </property>
</Properties>
</file>